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8" r:id="rId5"/>
    <p:sldId id="260" r:id="rId6"/>
    <p:sldId id="275" r:id="rId7"/>
    <p:sldId id="284" r:id="rId8"/>
    <p:sldId id="282" r:id="rId9"/>
    <p:sldId id="283" r:id="rId10"/>
    <p:sldId id="277" r:id="rId11"/>
    <p:sldId id="278" r:id="rId12"/>
    <p:sldId id="279" r:id="rId13"/>
    <p:sldId id="280" r:id="rId14"/>
    <p:sldId id="281" r:id="rId15"/>
    <p:sldId id="286" r:id="rId16"/>
    <p:sldId id="293" r:id="rId17"/>
    <p:sldId id="299" r:id="rId18"/>
    <p:sldId id="298" r:id="rId19"/>
    <p:sldId id="287" r:id="rId20"/>
    <p:sldId id="289" r:id="rId21"/>
    <p:sldId id="288" r:id="rId22"/>
    <p:sldId id="295" r:id="rId23"/>
    <p:sldId id="296" r:id="rId24"/>
    <p:sldId id="297" r:id="rId25"/>
    <p:sldId id="290" r:id="rId26"/>
    <p:sldId id="291" r:id="rId27"/>
    <p:sldId id="292" r:id="rId28"/>
    <p:sldId id="285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24" autoAdjust="0"/>
  </p:normalViewPr>
  <p:slideViewPr>
    <p:cSldViewPr snapToGrid="0">
      <p:cViewPr varScale="1">
        <p:scale>
          <a:sx n="102" d="100"/>
          <a:sy n="102" d="100"/>
        </p:scale>
        <p:origin x="123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4/26/2024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4/26/2024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dirty="0"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dulhasibuddin/plant-doc-dataset" TargetMode="External"/><Relationship Id="rId2" Type="http://schemas.openxmlformats.org/officeDocument/2006/relationships/hyperlink" Target="https://data.mendeley.com/datasets/bwh3zbpkpv/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587830"/>
            <a:ext cx="4846320" cy="3144416"/>
          </a:xfrm>
        </p:spPr>
        <p:txBody>
          <a:bodyPr>
            <a:normAutofit/>
          </a:bodyPr>
          <a:lstStyle/>
          <a:p>
            <a:r>
              <a:rPr lang="en-US" sz="5400" b="1" dirty="0"/>
              <a:t>Tomato Leaf Disease detection using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4739951"/>
            <a:ext cx="4846320" cy="1089999"/>
          </a:xfrm>
        </p:spPr>
        <p:txBody>
          <a:bodyPr/>
          <a:lstStyle/>
          <a:p>
            <a:r>
              <a:rPr lang="en-US" b="1" dirty="0">
                <a:latin typeface="Bahnschrift Light" panose="020B0502040204020203" pitchFamily="34" charset="0"/>
              </a:rPr>
              <a:t>Mayur Pritam Das – 2023CSM1007</a:t>
            </a:r>
          </a:p>
          <a:p>
            <a:r>
              <a:rPr lang="en-US" b="1" dirty="0" err="1">
                <a:latin typeface="Bahnschrift Light" panose="020B0502040204020203" pitchFamily="34" charset="0"/>
              </a:rPr>
              <a:t>Praphul</a:t>
            </a:r>
            <a:r>
              <a:rPr lang="en-US" b="1" dirty="0">
                <a:latin typeface="Bahnschrift Light" panose="020B0502040204020203" pitchFamily="34" charset="0"/>
              </a:rPr>
              <a:t> P. </a:t>
            </a:r>
            <a:r>
              <a:rPr lang="en-US" b="1" dirty="0" err="1">
                <a:latin typeface="Bahnschrift Light" panose="020B0502040204020203" pitchFamily="34" charset="0"/>
              </a:rPr>
              <a:t>Thekkila</a:t>
            </a:r>
            <a:r>
              <a:rPr lang="en-US" b="1" dirty="0">
                <a:latin typeface="Bahnschrift Light" panose="020B0502040204020203" pitchFamily="34" charset="0"/>
              </a:rPr>
              <a:t> – 2023AIM1011</a:t>
            </a:r>
          </a:p>
        </p:txBody>
      </p:sp>
      <p:pic>
        <p:nvPicPr>
          <p:cNvPr id="4" name="Google Shape;145;p14">
            <a:extLst>
              <a:ext uri="{FF2B5EF4-FFF2-40B4-BE49-F238E27FC236}">
                <a16:creationId xmlns:a16="http://schemas.microsoft.com/office/drawing/2014/main" id="{7F6A06CC-E25E-24E5-1F46-84342D9A11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146" y="155434"/>
            <a:ext cx="1242572" cy="1331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6;p14">
            <a:extLst>
              <a:ext uri="{FF2B5EF4-FFF2-40B4-BE49-F238E27FC236}">
                <a16:creationId xmlns:a16="http://schemas.microsoft.com/office/drawing/2014/main" id="{0A0A50E8-0A6E-AB6A-6A90-819D6F8F87DF}"/>
              </a:ext>
            </a:extLst>
          </p:cNvPr>
          <p:cNvSpPr txBox="1"/>
          <p:nvPr/>
        </p:nvSpPr>
        <p:spPr>
          <a:xfrm>
            <a:off x="9138534" y="1486981"/>
            <a:ext cx="298579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400" i="1" dirty="0"/>
              <a:t>Indian Institute of Technology, Ropar</a:t>
            </a:r>
            <a:endParaRPr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91A45-3437-77F9-4728-663C842CFDAF}"/>
              </a:ext>
            </a:extLst>
          </p:cNvPr>
          <p:cNvSpPr txBox="1"/>
          <p:nvPr/>
        </p:nvSpPr>
        <p:spPr>
          <a:xfrm>
            <a:off x="1751777" y="3732246"/>
            <a:ext cx="463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EE673: Deep Learning for Computer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79F9D-DC65-0E25-AECC-AEECEBEFE7B6}"/>
              </a:ext>
            </a:extLst>
          </p:cNvPr>
          <p:cNvSpPr txBox="1"/>
          <p:nvPr/>
        </p:nvSpPr>
        <p:spPr>
          <a:xfrm>
            <a:off x="1751777" y="5401671"/>
            <a:ext cx="463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SUMMER </a:t>
            </a: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2024</a:t>
            </a:r>
            <a:endParaRPr lang="en-IN" sz="1600" b="1" dirty="0">
              <a:solidFill>
                <a:schemeClr val="accent1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4CC7-E526-3AA2-11EE-BA9A749E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METHODOLOGY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5460-7473-DAA7-C9BA-75E96CA7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6" y="1566001"/>
            <a:ext cx="8267374" cy="4620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Stage 2:</a:t>
            </a:r>
            <a:r>
              <a:rPr lang="en-US" sz="2400" dirty="0"/>
              <a:t> Object Detection for Disease Analysis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if Stage 1 output is "Diseased"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YOLOv8 model for multi-class object detection</a:t>
            </a:r>
          </a:p>
          <a:p>
            <a:pPr lvl="1"/>
            <a:r>
              <a:rPr lang="en-US" sz="2400" dirty="0"/>
              <a:t>Trained on custom annotated MSDS-Yv8 dataset</a:t>
            </a:r>
          </a:p>
          <a:p>
            <a:pPr lvl="1"/>
            <a:r>
              <a:rPr lang="en-US" sz="2400" dirty="0"/>
              <a:t>Detects disease type and localization</a:t>
            </a:r>
          </a:p>
          <a:p>
            <a:pPr lvl="1"/>
            <a:r>
              <a:rPr lang="en-US" sz="2400" dirty="0"/>
              <a:t>Identifies disease progression stage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74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4BD2-F53C-4E0C-DCE3-C27A2C07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METHODOLOGY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8849-5595-D418-35BF-16A52682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Key Steps:</a:t>
            </a:r>
            <a:endParaRPr lang="en-US" b="1" dirty="0"/>
          </a:p>
          <a:p>
            <a:pPr marL="740664" lvl="1" indent="-457200">
              <a:buFont typeface="+mj-lt"/>
              <a:buAutoNum type="arabicPeriod"/>
            </a:pPr>
            <a:r>
              <a:rPr lang="en-US" sz="2400" dirty="0"/>
              <a:t>Input tomato leaf image</a:t>
            </a:r>
          </a:p>
          <a:p>
            <a:pPr marL="740664" lvl="1" indent="-457200">
              <a:buFont typeface="+mj-lt"/>
              <a:buAutoNum type="arabicPeriod"/>
            </a:pPr>
            <a:r>
              <a:rPr lang="en-US" sz="2400" dirty="0"/>
              <a:t>Stage 1: Inception v3 classification</a:t>
            </a:r>
          </a:p>
          <a:p>
            <a:pPr marL="740664" lvl="1" indent="-457200">
              <a:buFont typeface="+mj-lt"/>
              <a:buAutoNum type="arabicPeriod"/>
            </a:pPr>
            <a:r>
              <a:rPr lang="en-US" sz="2400" dirty="0"/>
              <a:t>If "Diseased", go to Stage 2</a:t>
            </a:r>
          </a:p>
          <a:p>
            <a:pPr marL="740664" lvl="1" indent="-457200">
              <a:buFont typeface="+mj-lt"/>
              <a:buAutoNum type="arabicPeriod"/>
            </a:pPr>
            <a:r>
              <a:rPr lang="en-US" sz="2400" dirty="0"/>
              <a:t>Stage 2: YOLOv8 object detection and disease analysis</a:t>
            </a:r>
          </a:p>
          <a:p>
            <a:pPr marL="740664" lvl="1" indent="-457200">
              <a:buFont typeface="+mj-lt"/>
              <a:buAutoNum type="arabicPeriod"/>
            </a:pPr>
            <a:r>
              <a:rPr lang="en-US" sz="2400" dirty="0"/>
              <a:t>Output: Disease type, localization, and progression 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672-0269-18BC-AC80-1B9A0F4E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Web App Development</a:t>
            </a:r>
          </a:p>
        </p:txBody>
      </p:sp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B0A7F226-DEB7-931E-909C-B45FA2C2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700" y="1561572"/>
            <a:ext cx="4610099" cy="46100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7D6-BC8D-6798-8C56-B6B53C529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Web Application Interface:</a:t>
            </a:r>
          </a:p>
          <a:p>
            <a:pPr lvl="1"/>
            <a:r>
              <a:rPr lang="en-US" sz="1700"/>
              <a:t>Developed to provide an end-user solution</a:t>
            </a:r>
          </a:p>
          <a:p>
            <a:pPr lvl="1"/>
            <a:r>
              <a:rPr lang="en-US" sz="1700"/>
              <a:t>Backend: Flask app with deep learning pipeline</a:t>
            </a:r>
          </a:p>
          <a:p>
            <a:pPr lvl="1"/>
            <a:r>
              <a:rPr lang="en-US" sz="1700"/>
              <a:t>Frontend: HTML, CSS, and JavaScript</a:t>
            </a:r>
          </a:p>
          <a:p>
            <a:pPr marL="283464" lvl="1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b="1"/>
              <a:t>Functionalities:</a:t>
            </a:r>
          </a:p>
          <a:p>
            <a:pPr lvl="1"/>
            <a:r>
              <a:rPr lang="en-US" sz="1700"/>
              <a:t>User uploads a tomato leaf/plant image</a:t>
            </a:r>
          </a:p>
          <a:p>
            <a:pPr lvl="1"/>
            <a:r>
              <a:rPr lang="en-US" sz="1700"/>
              <a:t>Pipeline processes the image</a:t>
            </a:r>
          </a:p>
          <a:p>
            <a:pPr lvl="1"/>
            <a:r>
              <a:rPr lang="en-US" sz="1700"/>
              <a:t>Detects anomaly (stress or specific disease)</a:t>
            </a:r>
          </a:p>
          <a:p>
            <a:pPr lvl="1"/>
            <a:r>
              <a:rPr lang="en-US" sz="1700"/>
              <a:t>Displays results comprehensively</a:t>
            </a:r>
          </a:p>
          <a:p>
            <a:pPr lvl="1"/>
            <a:r>
              <a:rPr lang="en-US" sz="1700"/>
              <a:t>Suggests remedial actions (future work)</a:t>
            </a:r>
          </a:p>
          <a:p>
            <a:pPr lvl="1"/>
            <a:r>
              <a:rPr lang="en-US" sz="1700"/>
              <a:t>Data analysis for commercial purposes (future work)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9428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4DB1-5CC8-FD87-AAC8-85877484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Web App Development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0FED8-C88A-A6B3-3649-3704D688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53" y="1740742"/>
            <a:ext cx="8001693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4DB1-5CC8-FD87-AAC8-85877484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Web App Development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DF64D-8554-63E1-FB88-273F0817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26" y="1459653"/>
            <a:ext cx="8922250" cy="483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4DB1-5CC8-FD87-AAC8-85877484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Web App Development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73422-5D69-3D07-F461-F529CDC8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26" y="1578582"/>
            <a:ext cx="9494966" cy="45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7FA4-49C6-9CEA-95E9-5D01C1A7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Experimentation Results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BB64-80CA-E85D-EA81-BE3AA28B5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433" y="1556281"/>
            <a:ext cx="9063134" cy="98164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Classification with Inception v3 (MSDS-Iv3):</a:t>
            </a:r>
          </a:p>
          <a:p>
            <a:pPr lvl="1"/>
            <a:r>
              <a:rPr lang="en-US" sz="2400" dirty="0"/>
              <a:t>Accuracy: 88-92% across multiple runs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9339F-4C7C-ECF9-2BC8-9B96E69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33" y="2537927"/>
            <a:ext cx="9063134" cy="381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7FA4-49C6-9CEA-95E9-5D01C1A7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Experimentation Results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BB64-80CA-E85D-EA81-BE3AA28B5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433" y="1556281"/>
            <a:ext cx="9063134" cy="981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Object Detection with YOLOv8 (MSDS-Yv8):</a:t>
            </a:r>
          </a:p>
          <a:p>
            <a:pPr lvl="1"/>
            <a:r>
              <a:rPr lang="en-US" sz="2400" dirty="0"/>
              <a:t>13 classes, 5 diseases with 3 stages 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5F81C-A1DC-C13E-135C-BB4AB24C4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1"/>
          <a:stretch/>
        </p:blipFill>
        <p:spPr>
          <a:xfrm>
            <a:off x="1973793" y="2537927"/>
            <a:ext cx="8244413" cy="40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214-F470-CAE8-8A75-33109629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Experimentation Results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C85D9B-EFD7-F3EE-853A-894264DC19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4065" y="1742776"/>
            <a:ext cx="9077910" cy="4623010"/>
          </a:xfrm>
        </p:spPr>
      </p:pic>
    </p:spTree>
    <p:extLst>
      <p:ext uri="{BB962C8B-B14F-4D97-AF65-F5344CB8AC3E}">
        <p14:creationId xmlns:p14="http://schemas.microsoft.com/office/powerpoint/2010/main" val="9819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214-F470-CAE8-8A75-33109629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Experimentation Results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DAD13-7992-B5FB-7510-CD96030D48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88" y="1548024"/>
            <a:ext cx="6214023" cy="4660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0D386-DFB5-CD49-1A28-9E3275A2EFD8}"/>
              </a:ext>
            </a:extLst>
          </p:cNvPr>
          <p:cNvSpPr txBox="1"/>
          <p:nvPr/>
        </p:nvSpPr>
        <p:spPr>
          <a:xfrm>
            <a:off x="4098386" y="6250744"/>
            <a:ext cx="399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Fig: Confusion Matrix of Yolov8 Model</a:t>
            </a:r>
          </a:p>
        </p:txBody>
      </p:sp>
    </p:spTree>
    <p:extLst>
      <p:ext uri="{BB962C8B-B14F-4D97-AF65-F5344CB8AC3E}">
        <p14:creationId xmlns:p14="http://schemas.microsoft.com/office/powerpoint/2010/main" val="7233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0" y="647700"/>
            <a:ext cx="5257802" cy="9468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 dirty="0"/>
              <a:t>INTRODUCTION</a:t>
            </a:r>
            <a:endParaRPr lang="en-US" sz="4000" b="1" dirty="0"/>
          </a:p>
        </p:txBody>
      </p:sp>
      <p:pic>
        <p:nvPicPr>
          <p:cNvPr id="9" name="Picture 8" descr="Curled up leaf">
            <a:extLst>
              <a:ext uri="{FF2B5EF4-FFF2-40B4-BE49-F238E27FC236}">
                <a16:creationId xmlns:a16="http://schemas.microsoft.com/office/drawing/2014/main" id="{75C4EDE5-7CDE-F20F-8B78-4053EC598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2" r="1297" b="-1"/>
          <a:stretch/>
        </p:blipFill>
        <p:spPr>
          <a:xfrm>
            <a:off x="0" y="1594546"/>
            <a:ext cx="4844897" cy="370370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C06A5-CA2B-1C7F-69EF-5C61FEC9B9D0}"/>
              </a:ext>
            </a:extLst>
          </p:cNvPr>
          <p:cNvSpPr txBox="1"/>
          <p:nvPr/>
        </p:nvSpPr>
        <p:spPr>
          <a:xfrm>
            <a:off x="5705475" y="1922396"/>
            <a:ext cx="5734050" cy="3703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Leaves can provide valuable information about the health of a plant </a:t>
            </a:r>
          </a:p>
          <a:p>
            <a:pPr marL="285750" marR="0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Important to differentiate between healthy, diseased, and stressed leaves </a:t>
            </a:r>
          </a:p>
          <a:p>
            <a:pPr marL="285750" marR="0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Detecting disease type, stage, and severity is crucial for timely remedies </a:t>
            </a:r>
          </a:p>
          <a:p>
            <a:pPr marL="285750" marR="0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Project Objective: </a:t>
            </a:r>
          </a:p>
          <a:p>
            <a:pPr marL="742950" lvl="1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Develop a 2-stage deep learning pipeline </a:t>
            </a:r>
          </a:p>
          <a:p>
            <a:pPr marL="742950" lvl="1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Stage 1: Classify leaves as healthy, stressed, or diseased </a:t>
            </a:r>
          </a:p>
          <a:p>
            <a:pPr marL="742950" lvl="1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Stage 2: For diseased leaves, detect disease type and progression stage </a:t>
            </a:r>
          </a:p>
          <a:p>
            <a:pPr marL="285750" marR="0" indent="-285750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effectLst/>
                <a:latin typeface="+mn-lt"/>
                <a:ea typeface="+mn-ea"/>
                <a:cs typeface="+mn-cs"/>
              </a:rPr>
              <a:t>Aim: Improve crop yield by enabling precise and fast remedial actions </a:t>
            </a:r>
          </a:p>
          <a:p>
            <a:pPr marL="285750" indent="-285750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endParaRPr lang="en-US" sz="16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7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214-F470-CAE8-8A75-33109629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Experimentation Results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C1D36-4926-C3BF-5D9B-8F828BAA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" y="1947520"/>
            <a:ext cx="5977742" cy="3309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B45C4C-E951-9359-DCB7-BDB28FA7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97" y="1947520"/>
            <a:ext cx="5804144" cy="33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214-F470-CAE8-8A75-33109629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Experimentation Results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6D5F7-EC8F-A7C4-3D37-3298FAAD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58" y="1748546"/>
            <a:ext cx="9447884" cy="38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7234-23C8-F9B1-81A4-EFF069B4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DISCUSSION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0FC6-B4EE-5F51-C4F1-7831F0726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501" y="1566001"/>
            <a:ext cx="9074473" cy="462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Findings:</a:t>
            </a:r>
          </a:p>
          <a:p>
            <a:pPr lvl="1"/>
            <a:r>
              <a:rPr lang="en-US" dirty="0"/>
              <a:t>Two-stage pipeline effectively combines classification and object detection</a:t>
            </a:r>
          </a:p>
          <a:p>
            <a:pPr lvl="1"/>
            <a:r>
              <a:rPr lang="en-US" dirty="0"/>
              <a:t>Stage 1 (Inception v3) accurately distinguishes stressed vs diseased leaves</a:t>
            </a:r>
          </a:p>
          <a:p>
            <a:pPr lvl="1"/>
            <a:r>
              <a:rPr lang="en-US" dirty="0"/>
              <a:t>Stage 2 (YOLOv8) precisely detects disease type and progression stage</a:t>
            </a:r>
          </a:p>
          <a:p>
            <a:pPr marL="0" indent="0">
              <a:buNone/>
            </a:pPr>
            <a:r>
              <a:rPr lang="en-US" dirty="0"/>
              <a:t>Implications:</a:t>
            </a:r>
          </a:p>
          <a:p>
            <a:pPr lvl="1"/>
            <a:r>
              <a:rPr lang="en-US" dirty="0"/>
              <a:t>Enables early and accurate diagnosis of tomato plant diseases</a:t>
            </a:r>
          </a:p>
          <a:p>
            <a:pPr lvl="1"/>
            <a:r>
              <a:rPr lang="en-US" dirty="0"/>
              <a:t>Localizes affected areas, allowing targeted treatment</a:t>
            </a:r>
          </a:p>
          <a:p>
            <a:pPr lvl="1"/>
            <a:r>
              <a:rPr lang="en-US" dirty="0"/>
              <a:t>Identification of disease stage guides appropriate remedial actions</a:t>
            </a:r>
          </a:p>
          <a:p>
            <a:pPr lvl="1"/>
            <a:r>
              <a:rPr lang="en-US" dirty="0"/>
              <a:t>Potential to improve crop yield and reduce losses</a:t>
            </a:r>
          </a:p>
          <a:p>
            <a:pPr marL="0" indent="0">
              <a:buNone/>
            </a:pPr>
            <a:r>
              <a:rPr lang="en-US" dirty="0"/>
              <a:t>Significance:</a:t>
            </a:r>
          </a:p>
          <a:p>
            <a:pPr lvl="1"/>
            <a:r>
              <a:rPr lang="en-US" dirty="0"/>
              <a:t>Addresses limitations of existing methods (ambiguity, lack of localization, no staging)</a:t>
            </a:r>
          </a:p>
          <a:p>
            <a:pPr lvl="1"/>
            <a:r>
              <a:rPr lang="en-US" dirty="0"/>
              <a:t>Novel MSDS-Yv8 dataset with annotated disease stages</a:t>
            </a:r>
          </a:p>
          <a:p>
            <a:pPr lvl="1"/>
            <a:r>
              <a:rPr lang="en-US" dirty="0"/>
              <a:t>End-to-end solution through web application interface</a:t>
            </a:r>
          </a:p>
          <a:p>
            <a:pPr lvl="1"/>
            <a:r>
              <a:rPr lang="en-US" dirty="0"/>
              <a:t>Extensible to other crop types and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DA99-5BA5-2CB0-4093-AD65945B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30507-1DEB-7DFC-71FE-5CB37AD7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823" y="1566001"/>
            <a:ext cx="9037151" cy="46206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Developed a two-stage deep learning pipeline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Deployed an end-to-end web application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Accurate differentiation between stressed and diseased leaves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Early detection and localization of tomato leaf diseases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Identification of disease progression stage for targeted remedial 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Potential to improve crop yield and reduce losses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DA99-5BA5-2CB0-4093-AD65945B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30507-1DEB-7DFC-71FE-5CB37AD7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823" y="1566001"/>
            <a:ext cx="9037151" cy="46206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the dataset to include more crop types and diseases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stress analysis and remedial suggestions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web app with data analysis and commercial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integration with IoT and smart farming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mobile app versions for increased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6618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43A5-55AD-FA3F-72F5-6236BD22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0FFE-05DC-E726-4B43-28BC01A7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517" y="1566001"/>
            <a:ext cx="9130457" cy="46206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Kwabena, P. M. (2023, April). Dataset for Crop Pest and Disease Detection, Version 1. Retrieved March 19, 2024. </a:t>
            </a:r>
            <a:r>
              <a:rPr lang="en-US" dirty="0">
                <a:hlinkClick r:id="rId2"/>
              </a:rPr>
              <a:t>https://data.mendeley.com/datasets/bwh3zbpkpv/1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Davinder Singh, Naman Jain, Pranjali Jain, Pratik </a:t>
            </a:r>
            <a:r>
              <a:rPr lang="en-US" dirty="0" err="1"/>
              <a:t>Kayal</a:t>
            </a:r>
            <a:r>
              <a:rPr lang="en-US" dirty="0"/>
              <a:t>, Sudhakar Kumawat and </a:t>
            </a:r>
            <a:r>
              <a:rPr lang="en-US" dirty="0" err="1"/>
              <a:t>Nipun</a:t>
            </a:r>
            <a:r>
              <a:rPr lang="en-US" dirty="0"/>
              <a:t> Batra (2020). “</a:t>
            </a:r>
            <a:r>
              <a:rPr lang="en-US" dirty="0" err="1"/>
              <a:t>PlantDoc</a:t>
            </a:r>
            <a:r>
              <a:rPr lang="en-US" dirty="0"/>
              <a:t>: A Dataset for Visual Plant Disease Detection”, Version 1. Retrieved March19, 2024. </a:t>
            </a:r>
            <a:r>
              <a:rPr lang="en-US" dirty="0">
                <a:hlinkClick r:id="rId3"/>
              </a:rPr>
              <a:t>https://www.kaggle.com/datasets/abdulhasibuddin/plant-doc-dataset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Al‐</a:t>
            </a:r>
            <a:r>
              <a:rPr lang="en-US" dirty="0" err="1"/>
              <a:t>gaashani</a:t>
            </a:r>
            <a:r>
              <a:rPr lang="en-US" dirty="0"/>
              <a:t>, M. S., Shang, F., Muthanna, M. S., </a:t>
            </a:r>
            <a:r>
              <a:rPr lang="en-US" dirty="0" err="1"/>
              <a:t>Khayyat</a:t>
            </a:r>
            <a:r>
              <a:rPr lang="en-US" dirty="0"/>
              <a:t>, M., &amp; Abd El‐Latif, A. A. (2022). Tomato leaf disease classification by exploiting transfer learning and feature concatenation. IET Image Processing, 16(3), 913-925.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Hughes, D., &amp; </a:t>
            </a:r>
            <a:r>
              <a:rPr lang="en-US" dirty="0" err="1"/>
              <a:t>Salathé</a:t>
            </a:r>
            <a:r>
              <a:rPr lang="en-US" dirty="0"/>
              <a:t>, M. (2015). “An open access repository of images on plant health to enable the development of mobile disease diagnostics”. </a:t>
            </a:r>
            <a:r>
              <a:rPr lang="en-US" dirty="0" err="1"/>
              <a:t>arXiv</a:t>
            </a:r>
            <a:r>
              <a:rPr lang="en-US" dirty="0"/>
              <a:t> preprint arXiv:1511.08060.</a:t>
            </a:r>
          </a:p>
        </p:txBody>
      </p:sp>
    </p:spTree>
    <p:extLst>
      <p:ext uri="{BB962C8B-B14F-4D97-AF65-F5344CB8AC3E}">
        <p14:creationId xmlns:p14="http://schemas.microsoft.com/office/powerpoint/2010/main" val="40316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AA95ED-1F0F-341C-E9DA-ED3303C30DE7}"/>
              </a:ext>
            </a:extLst>
          </p:cNvPr>
          <p:cNvSpPr/>
          <p:nvPr/>
        </p:nvSpPr>
        <p:spPr>
          <a:xfrm>
            <a:off x="2041849" y="1856791"/>
            <a:ext cx="8108302" cy="3144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A6A87-0B43-85FC-658C-1E1C654B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49" y="3009957"/>
            <a:ext cx="6203754" cy="1991251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65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57D6-E978-93C1-89CC-D7375923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LITERATURE REVIEW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3FDD38-23DA-944A-A6E8-64E3FD4897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0027" y="1752684"/>
            <a:ext cx="852733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Bahrami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 (2024):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pre-trained models (VGG19, ResNet-101, MobileNet-v2) for classification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Comparative study 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PlantVillage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CCMT datasets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 VGG19 gave the best performance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Brucal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 (2023):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Employed YOLOv8 model for tomato leaf disease detection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mean Average Precision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of 98.9%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 not consider differentiating stressed and diseased leaves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 et al. (2023):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custom CNN architecture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dilated convolution, batch normalization, and dropout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 on classifying disease types, not localization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36CE-5BF0-A01B-1F65-C761B10B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Common Diseases in Tomato Leaves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B7D5-9B6D-5628-B676-DF1DC337F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493" y="1566001"/>
            <a:ext cx="9046481" cy="46206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Bacterial Spot:</a:t>
            </a:r>
          </a:p>
          <a:p>
            <a:pPr marL="5143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 by Xanthomonas bacteria </a:t>
            </a:r>
          </a:p>
          <a:p>
            <a:pPr marL="5143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Dark brown/black lesions on leaves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Early Blight:</a:t>
            </a:r>
          </a:p>
          <a:p>
            <a:pPr lvl="1"/>
            <a:r>
              <a:rPr lang="en-US" dirty="0"/>
              <a:t>Caused by fungus Alternaria</a:t>
            </a:r>
          </a:p>
          <a:p>
            <a:pPr lvl="1"/>
            <a:r>
              <a:rPr lang="en-US" dirty="0"/>
              <a:t>Dark spots with concentric rings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Late Blight:</a:t>
            </a:r>
          </a:p>
          <a:p>
            <a:pPr lvl="1"/>
            <a:r>
              <a:rPr lang="en-US" dirty="0"/>
              <a:t>Caused by Phytophthora </a:t>
            </a:r>
            <a:r>
              <a:rPr lang="en-US" dirty="0" err="1"/>
              <a:t>infestans</a:t>
            </a:r>
            <a:endParaRPr lang="en-US" dirty="0"/>
          </a:p>
          <a:p>
            <a:pPr lvl="1"/>
            <a:r>
              <a:rPr lang="en-US" dirty="0"/>
              <a:t>Green/brown patches, pale borders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Septoria Leaf Spot:</a:t>
            </a:r>
          </a:p>
          <a:p>
            <a:pPr lvl="1"/>
            <a:r>
              <a:rPr lang="en-US" dirty="0"/>
              <a:t>Caused by Septoria </a:t>
            </a:r>
            <a:r>
              <a:rPr lang="en-US" dirty="0" err="1"/>
              <a:t>lycopersici</a:t>
            </a:r>
            <a:r>
              <a:rPr lang="en-US" dirty="0"/>
              <a:t> fungus</a:t>
            </a:r>
          </a:p>
          <a:p>
            <a:pPr lvl="1"/>
            <a:r>
              <a:rPr lang="en-US" dirty="0"/>
              <a:t>Small brown spots with light centers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BFBBA-E9CB-62F6-75BB-EC34F86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87" y="1771937"/>
            <a:ext cx="4696189" cy="195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63CDD6-F327-C1F9-C118-03DDD908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40" y="3929373"/>
            <a:ext cx="4707336" cy="19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4513-9D51-A59A-5894-4DD00B9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Stress in Tomato Leaves</a:t>
            </a:r>
            <a:endParaRPr 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A38A02-20E9-0DC0-EFD9-8A16F0287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0026" y="1647703"/>
            <a:ext cx="448692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Yellow Coloring: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 to nitrogen deficiency </a:t>
            </a:r>
          </a:p>
          <a:p>
            <a:pPr marL="2286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Overwatering causes nutrient deficiency</a:t>
            </a:r>
          </a:p>
          <a:p>
            <a:pPr marL="2286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A455E-3AB7-2AC6-A7FE-7CB2C4C34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1"/>
          <a:stretch/>
        </p:blipFill>
        <p:spPr>
          <a:xfrm>
            <a:off x="1713462" y="3189970"/>
            <a:ext cx="3493020" cy="3100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DC0234-898F-5650-3D6F-A62AF4ABF95C}"/>
              </a:ext>
            </a:extLst>
          </p:cNvPr>
          <p:cNvSpPr txBox="1"/>
          <p:nvPr/>
        </p:nvSpPr>
        <p:spPr>
          <a:xfrm>
            <a:off x="6928431" y="1647703"/>
            <a:ext cx="38535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Leaf Curling: </a:t>
            </a:r>
          </a:p>
          <a:p>
            <a:pPr marL="2286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temperatures </a:t>
            </a:r>
          </a:p>
          <a:p>
            <a:pPr marL="2286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Under/overwatering</a:t>
            </a:r>
          </a:p>
          <a:p>
            <a:endParaRPr lang="en-US" dirty="0"/>
          </a:p>
        </p:txBody>
      </p:sp>
      <p:pic>
        <p:nvPicPr>
          <p:cNvPr id="9" name="Picture 8" descr="A close-up of a plant&#10;&#10;Description automatically generated">
            <a:extLst>
              <a:ext uri="{FF2B5EF4-FFF2-40B4-BE49-F238E27FC236}">
                <a16:creationId xmlns:a16="http://schemas.microsoft.com/office/drawing/2014/main" id="{096223EB-FF89-E2BC-1238-B6FAFE0C8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2"/>
          <a:stretch/>
        </p:blipFill>
        <p:spPr>
          <a:xfrm>
            <a:off x="6985520" y="3189970"/>
            <a:ext cx="2930129" cy="31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0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43A5-55AD-FA3F-72F5-6236BD22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DATASET DESCRIPTION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0FFE-05DC-E726-4B43-28BC01A7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517" y="1566001"/>
            <a:ext cx="9130457" cy="462068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MSDS-Iv3 Dataset:</a:t>
            </a:r>
          </a:p>
          <a:p>
            <a:pPr lvl="1"/>
            <a:r>
              <a:rPr lang="en-US" sz="2000" dirty="0"/>
              <a:t>3 classes: </a:t>
            </a:r>
            <a:r>
              <a:rPr lang="en-US" sz="2000" dirty="0" err="1"/>
              <a:t>Tomato_Healthy</a:t>
            </a:r>
            <a:r>
              <a:rPr lang="en-US" sz="2000" dirty="0"/>
              <a:t>, </a:t>
            </a:r>
            <a:r>
              <a:rPr lang="en-US" sz="2000" dirty="0" err="1"/>
              <a:t>Tomato_Stressed</a:t>
            </a:r>
            <a:r>
              <a:rPr lang="en-US" sz="2000" dirty="0"/>
              <a:t>, </a:t>
            </a:r>
            <a:r>
              <a:rPr lang="en-US" sz="2000" dirty="0" err="1"/>
              <a:t>Tomato_Diseased</a:t>
            </a:r>
            <a:endParaRPr lang="en-US" sz="2000" dirty="0"/>
          </a:p>
          <a:p>
            <a:pPr lvl="1"/>
            <a:r>
              <a:rPr lang="en-US" sz="2000" dirty="0"/>
              <a:t>~1000 images per class</a:t>
            </a:r>
          </a:p>
          <a:p>
            <a:pPr lvl="1"/>
            <a:r>
              <a:rPr lang="en-US" sz="2000" dirty="0"/>
              <a:t>Used for Stage 1 Classification</a:t>
            </a:r>
          </a:p>
          <a:p>
            <a:pPr marL="283464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/>
              <a:t>MSDS-Yv8 Dataset:</a:t>
            </a:r>
          </a:p>
          <a:p>
            <a:pPr lvl="1"/>
            <a:r>
              <a:rPr lang="en-US" sz="2000" dirty="0"/>
              <a:t>13 annotated classes</a:t>
            </a:r>
          </a:p>
          <a:p>
            <a:pPr lvl="1"/>
            <a:r>
              <a:rPr lang="en-US" sz="2000" dirty="0"/>
              <a:t>5 diseases, each with 3 progression stages</a:t>
            </a:r>
          </a:p>
          <a:p>
            <a:pPr lvl="1"/>
            <a:r>
              <a:rPr lang="en-US" sz="2000" dirty="0"/>
              <a:t>~100 images per class</a:t>
            </a:r>
          </a:p>
          <a:p>
            <a:pPr lvl="1"/>
            <a:r>
              <a:rPr lang="en-US" sz="2000" dirty="0"/>
              <a:t>Used for Stage 2 Object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7AEF-BD5E-9B41-1A3C-3D64ABF8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0543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63A2-B9A8-3858-99C7-DF5F9F3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3F538-17E0-5CF2-5533-AE7FD58B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6" y="1566001"/>
            <a:ext cx="5457304" cy="55807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Two-Stage Deep Learning Pipeline: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A4705-7EB4-A7F3-3D66-07327C3B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59" y="2230423"/>
            <a:ext cx="8595681" cy="39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F060-CDD4-B848-FE3A-59E11B6A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F6DDE-5764-3942-B23E-181C207F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8890969" cy="14757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Stage 1:</a:t>
            </a:r>
            <a:r>
              <a:rPr lang="en-US" sz="2400" dirty="0"/>
              <a:t> Classification (Healthy, Stressed, or Diseased)</a:t>
            </a:r>
          </a:p>
          <a:p>
            <a:pPr lvl="1"/>
            <a:r>
              <a:rPr lang="en-US" sz="2000" dirty="0"/>
              <a:t>Inception v3 model with transfer learning</a:t>
            </a:r>
          </a:p>
          <a:p>
            <a:pPr lvl="1"/>
            <a:r>
              <a:rPr lang="en-US" sz="2000" dirty="0"/>
              <a:t>Trained on custom MSDS-Iv3 dataset</a:t>
            </a:r>
          </a:p>
          <a:p>
            <a:pPr lvl="1"/>
            <a:r>
              <a:rPr lang="en-US" sz="2000" dirty="0"/>
              <a:t>Removes ambiguity between stressed and diseased leaves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7EA9D-258E-6931-302C-9AB753BE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33"/>
          <a:stretch/>
        </p:blipFill>
        <p:spPr>
          <a:xfrm>
            <a:off x="1544502" y="3148128"/>
            <a:ext cx="8622018" cy="30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EC9E49B7-4EF5-484D-A5C3-E44E8A0091EA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F2847D-96C7-4634-93AB-D232DDB6E5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18307F-863E-465D-9426-B14DA0CBD2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74F6EFD-5A76-4C77-A0A3-4BA9EAEE1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116</TotalTime>
  <Words>981</Words>
  <Application>Microsoft Office PowerPoint</Application>
  <PresentationFormat>Widescreen</PresentationFormat>
  <Paragraphs>148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 Light</vt:lpstr>
      <vt:lpstr>Bell MT</vt:lpstr>
      <vt:lpstr>Corbel</vt:lpstr>
      <vt:lpstr>Courier New</vt:lpstr>
      <vt:lpstr>Wingdings</vt:lpstr>
      <vt:lpstr>Custom</vt:lpstr>
      <vt:lpstr>Tomato Leaf Disease detection using Deep Learning</vt:lpstr>
      <vt:lpstr>INTRODUCTION</vt:lpstr>
      <vt:lpstr>LITERATURE REVIEW</vt:lpstr>
      <vt:lpstr>Common Diseases in Tomato Leaves</vt:lpstr>
      <vt:lpstr>Stress in Tomato Leaves</vt:lpstr>
      <vt:lpstr>DATASET DESCRIPTION</vt:lpstr>
      <vt:lpstr>METHODOLOGY</vt:lpstr>
      <vt:lpstr>METHODOLOGY</vt:lpstr>
      <vt:lpstr>METHODOLOGY</vt:lpstr>
      <vt:lpstr>METHODOLOGY</vt:lpstr>
      <vt:lpstr>METHODOLOGY</vt:lpstr>
      <vt:lpstr>Web App Development</vt:lpstr>
      <vt:lpstr>Web App Development</vt:lpstr>
      <vt:lpstr>Web App Development</vt:lpstr>
      <vt:lpstr>Web App Development</vt:lpstr>
      <vt:lpstr>Experimentation Results</vt:lpstr>
      <vt:lpstr>Experimentation Results</vt:lpstr>
      <vt:lpstr>Experimentation Results</vt:lpstr>
      <vt:lpstr>Experimentation Results</vt:lpstr>
      <vt:lpstr>Experimentation Results</vt:lpstr>
      <vt:lpstr>Experimentation Results</vt:lpstr>
      <vt:lpstr>DISCUSSION</vt:lpstr>
      <vt:lpstr>CONCLUSION</vt:lpstr>
      <vt:lpstr>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 Leaf Disease detection using Deep Learning</dc:title>
  <dc:creator>s e m a p h o r e</dc:creator>
  <cp:lastModifiedBy>MAYUR PRATIM DAS</cp:lastModifiedBy>
  <cp:revision>3</cp:revision>
  <dcterms:created xsi:type="dcterms:W3CDTF">2024-04-26T16:08:36Z</dcterms:created>
  <dcterms:modified xsi:type="dcterms:W3CDTF">2024-04-26T18:11:10Z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